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handoutMasterIdLst>
    <p:handoutMasterId r:id="rId11"/>
  </p:handoutMasterIdLst>
  <p:sldIdLst>
    <p:sldId id="287" r:id="rId2"/>
    <p:sldId id="267" r:id="rId3"/>
    <p:sldId id="268" r:id="rId4"/>
    <p:sldId id="271" r:id="rId5"/>
    <p:sldId id="283" r:id="rId6"/>
    <p:sldId id="284" r:id="rId7"/>
    <p:sldId id="285" r:id="rId8"/>
    <p:sldId id="286"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snapToObjects="1" showGuides="1">
      <p:cViewPr>
        <p:scale>
          <a:sx n="66" d="100"/>
          <a:sy n="66" d="100"/>
        </p:scale>
        <p:origin x="-1506" y="-258"/>
      </p:cViewPr>
      <p:guideLst>
        <p:guide orient="horz" pos="1320"/>
        <p:guide pos="2885"/>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5D1D7F-BEF4-F74A-B3F6-6E7418964607}" type="datetimeFigureOut">
              <a:rPr lang="en-US" smtClean="0"/>
              <a:pPr/>
              <a:t>16-Jul-22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82B16C-7274-334A-996B-CA561F6DF98B}" type="slidenum">
              <a:rPr lang="en-US" smtClean="0"/>
              <a:pPr/>
              <a:t>‹#›</a:t>
            </a:fld>
            <a:endParaRPr lang="en-US"/>
          </a:p>
        </p:txBody>
      </p:sp>
    </p:spTree>
    <p:extLst>
      <p:ext uri="{BB962C8B-B14F-4D97-AF65-F5344CB8AC3E}">
        <p14:creationId xmlns:p14="http://schemas.microsoft.com/office/powerpoint/2010/main" xmlns="" val="24132781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C5E413-25C5-4E4D-8200-B97DECC82E12}" type="datetimeFigureOut">
              <a:rPr lang="en-US" smtClean="0"/>
              <a:pPr/>
              <a:t>16-Jul-22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7251D-510C-254B-94D9-4B97D2E59A72}" type="slidenum">
              <a:rPr lang="en-US" smtClean="0"/>
              <a:pPr/>
              <a:t>‹#›</a:t>
            </a:fld>
            <a:endParaRPr lang="en-US"/>
          </a:p>
        </p:txBody>
      </p:sp>
    </p:spTree>
    <p:extLst>
      <p:ext uri="{BB962C8B-B14F-4D97-AF65-F5344CB8AC3E}">
        <p14:creationId xmlns:p14="http://schemas.microsoft.com/office/powerpoint/2010/main" xmlns="" val="48622627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12" name="TextBox 11"/>
          <p:cNvSpPr txBox="1"/>
          <p:nvPr userDrawn="1"/>
        </p:nvSpPr>
        <p:spPr>
          <a:xfrm>
            <a:off x="1" y="4003414"/>
            <a:ext cx="9144000" cy="2723823"/>
          </a:xfrm>
          <a:prstGeom prst="rect">
            <a:avLst/>
          </a:prstGeom>
          <a:noFill/>
        </p:spPr>
        <p:txBody>
          <a:bodyPr wrap="square" rtlCol="0">
            <a:spAutoFit/>
          </a:bodyPr>
          <a:lstStyle/>
          <a:p>
            <a:pPr eaLnBrk="1" hangingPunct="1">
              <a:spcBef>
                <a:spcPct val="50000"/>
              </a:spcBef>
            </a:pPr>
            <a:r>
              <a:rPr lang="en-US" sz="1800" b="1" dirty="0" smtClean="0">
                <a:solidFill>
                  <a:srgbClr val="FF3300"/>
                </a:solidFill>
                <a:latin typeface="Arial" charset="0"/>
              </a:rPr>
              <a:t>© 2014 Pearson Education, Inc.</a:t>
            </a:r>
          </a:p>
          <a:p>
            <a:pPr eaLnBrk="1" hangingPunct="1">
              <a:spcBef>
                <a:spcPct val="50000"/>
              </a:spcBef>
            </a:pPr>
            <a:r>
              <a:rPr lang="en-US" sz="1800" b="1" dirty="0" smtClean="0">
                <a:solidFill>
                  <a:srgbClr val="FF3300"/>
                </a:solidFill>
                <a:latin typeface="Arial" charset="0"/>
              </a:rPr>
              <a:t>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endParaRPr lang="en-US" dirty="0"/>
          </a:p>
        </p:txBody>
      </p:sp>
      <p:sp>
        <p:nvSpPr>
          <p:cNvPr id="13" name="TextBox 12"/>
          <p:cNvSpPr txBox="1"/>
          <p:nvPr userDrawn="1"/>
        </p:nvSpPr>
        <p:spPr>
          <a:xfrm>
            <a:off x="4572000" y="591902"/>
            <a:ext cx="4572000" cy="2308324"/>
          </a:xfrm>
          <a:prstGeom prst="rect">
            <a:avLst/>
          </a:prstGeom>
          <a:noFill/>
        </p:spPr>
        <p:txBody>
          <a:bodyPr wrap="square" rtlCol="0">
            <a:spAutoFit/>
          </a:bodyPr>
          <a:lstStyle/>
          <a:p>
            <a:pPr algn="ctr"/>
            <a:r>
              <a:rPr lang="en-US" sz="2400" b="1" dirty="0" smtClean="0">
                <a:latin typeface="+mj-lt"/>
                <a:cs typeface="Times New Roman"/>
              </a:rPr>
              <a:t>Lecture </a:t>
            </a:r>
            <a:r>
              <a:rPr lang="en-US" sz="2400" b="1" dirty="0" err="1" smtClean="0">
                <a:latin typeface="Arial"/>
                <a:cs typeface="Arial"/>
              </a:rPr>
              <a:t>PowerPoints</a:t>
            </a:r>
            <a:r>
              <a:rPr lang="en-US" sz="2400" b="1" dirty="0" smtClean="0">
                <a:latin typeface="Arial"/>
                <a:cs typeface="Arial"/>
              </a:rPr>
              <a:t/>
            </a:r>
            <a:br>
              <a:rPr lang="en-US" sz="2400" b="1" dirty="0" smtClean="0">
                <a:latin typeface="Arial"/>
                <a:cs typeface="Arial"/>
              </a:rPr>
            </a:br>
            <a:r>
              <a:rPr lang="en-US" sz="2400" b="1" dirty="0" smtClean="0">
                <a:latin typeface="Arial"/>
                <a:cs typeface="Arial"/>
              </a:rPr>
              <a:t/>
            </a:r>
            <a:br>
              <a:rPr lang="en-US" sz="2400" b="1" dirty="0" smtClean="0">
                <a:latin typeface="Arial"/>
                <a:cs typeface="Arial"/>
              </a:rPr>
            </a:br>
            <a:r>
              <a:rPr lang="en-US" sz="2400" b="1" dirty="0" smtClean="0">
                <a:latin typeface="Arial"/>
                <a:cs typeface="Arial"/>
              </a:rPr>
              <a:t>Chapter 24</a:t>
            </a:r>
            <a:br>
              <a:rPr lang="en-US" sz="2400" b="1" dirty="0" smtClean="0">
                <a:latin typeface="Arial"/>
                <a:cs typeface="Arial"/>
              </a:rPr>
            </a:br>
            <a:r>
              <a:rPr lang="en-US" sz="2400" b="1" i="1" dirty="0" smtClean="0">
                <a:latin typeface="Arial"/>
                <a:cs typeface="Arial"/>
              </a:rPr>
              <a:t>Physics: Principles with Applications, 7</a:t>
            </a:r>
            <a:r>
              <a:rPr lang="en-US" sz="2400" b="1" i="1" baseline="30000" dirty="0" smtClean="0">
                <a:latin typeface="Arial"/>
                <a:cs typeface="Arial"/>
              </a:rPr>
              <a:t>th </a:t>
            </a:r>
            <a:r>
              <a:rPr lang="en-US" sz="2400" b="1" i="1" dirty="0" smtClean="0">
                <a:latin typeface="Arial"/>
                <a:cs typeface="Arial"/>
              </a:rPr>
              <a:t>edition</a:t>
            </a:r>
            <a:br>
              <a:rPr lang="en-US" sz="2400" b="1" i="1" dirty="0" smtClean="0">
                <a:latin typeface="Arial"/>
                <a:cs typeface="Arial"/>
              </a:rPr>
            </a:br>
            <a:r>
              <a:rPr lang="en-US" sz="2400" b="1" dirty="0" err="1" smtClean="0">
                <a:latin typeface="Arial"/>
                <a:cs typeface="Arial"/>
              </a:rPr>
              <a:t>Giancoli</a:t>
            </a:r>
            <a:endParaRPr lang="en-US" sz="2400" dirty="0">
              <a:latin typeface="Arial"/>
              <a:cs typeface="Arial"/>
            </a:endParaRPr>
          </a:p>
        </p:txBody>
      </p:sp>
      <p:pic>
        <p:nvPicPr>
          <p:cNvPr id="14" name="Picture 6" descr="GIAN5922_07_mrkt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168977" y="233363"/>
            <a:ext cx="2082800" cy="3492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4783893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 2014 Pearson Education, Inc.</a:t>
            </a: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5596FC-6415-4D42-9034-D3DBAE87A307}" type="slidenum">
              <a:rPr lang="en-US" smtClean="0"/>
              <a:pPr/>
              <a:t>‹#›</a:t>
            </a:fld>
            <a:endParaRPr lang="en-US"/>
          </a:p>
        </p:txBody>
      </p:sp>
    </p:spTree>
    <p:extLst>
      <p:ext uri="{BB962C8B-B14F-4D97-AF65-F5344CB8AC3E}">
        <p14:creationId xmlns:p14="http://schemas.microsoft.com/office/powerpoint/2010/main" xmlns="" val="1783088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0027" y="21110"/>
            <a:ext cx="7772400" cy="1362075"/>
          </a:xfrm>
        </p:spPr>
        <p:txBody>
          <a:bodyPr anchor="t">
            <a:noAutofit/>
          </a:bodyPr>
          <a:lstStyle>
            <a:lvl1pPr algn="ctr">
              <a:spcAft>
                <a:spcPts val="1200"/>
              </a:spcAft>
              <a:defRPr sz="4000" b="1" cap="none"/>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r>
              <a:rPr lang="en-US" smtClean="0"/>
              <a:t>© 2014 Pearson Education, Inc.</a:t>
            </a:r>
            <a:endParaRPr lang="en-US" dirty="0" smtClean="0"/>
          </a:p>
        </p:txBody>
      </p:sp>
      <p:sp>
        <p:nvSpPr>
          <p:cNvPr id="8" name="Picture Placeholder 7"/>
          <p:cNvSpPr>
            <a:spLocks noGrp="1"/>
          </p:cNvSpPr>
          <p:nvPr>
            <p:ph type="pic" sz="quarter" idx="11"/>
          </p:nvPr>
        </p:nvSpPr>
        <p:spPr>
          <a:xfrm>
            <a:off x="752640" y="2443163"/>
            <a:ext cx="7656513" cy="3960812"/>
          </a:xfrm>
        </p:spPr>
        <p:txBody>
          <a:bodyPr/>
          <a:lstStyle/>
          <a:p>
            <a:endParaRPr lang="en-US"/>
          </a:p>
        </p:txBody>
      </p:sp>
    </p:spTree>
    <p:extLst>
      <p:ext uri="{BB962C8B-B14F-4D97-AF65-F5344CB8AC3E}">
        <p14:creationId xmlns:p14="http://schemas.microsoft.com/office/powerpoint/2010/main" xmlns="" val="425716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600"/>
            </a:lvl2pPr>
            <a:lvl3pPr>
              <a:defRPr sz="24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600"/>
            </a:lvl2pPr>
            <a:lvl3pPr>
              <a:defRPr sz="24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r>
              <a:rPr lang="en-US" smtClean="0"/>
              <a:t>© 2014 Pearson Education, Inc.</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5596FC-6415-4D42-9034-D3DBAE87A307}" type="slidenum">
              <a:rPr lang="en-US" smtClean="0"/>
              <a:pPr/>
              <a:t>‹#›</a:t>
            </a:fld>
            <a:endParaRPr lang="en-US"/>
          </a:p>
        </p:txBody>
      </p:sp>
    </p:spTree>
    <p:extLst>
      <p:ext uri="{BB962C8B-B14F-4D97-AF65-F5344CB8AC3E}">
        <p14:creationId xmlns:p14="http://schemas.microsoft.com/office/powerpoint/2010/main" xmlns="" val="3573390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6353"/>
            <a:ext cx="8229600" cy="1143000"/>
          </a:xfrm>
          <a:prstGeom prst="rect">
            <a:avLst/>
          </a:prstGeom>
        </p:spPr>
        <p:txBody>
          <a:bodyPr vert="horz" lIns="91440" tIns="45720" rIns="91440" bIns="45720" rtlCol="0" anchor="ctr" anchorCtr="1">
            <a:no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0" tIns="45720" rIns="9144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0" y="6492875"/>
            <a:ext cx="2443064" cy="365125"/>
          </a:xfrm>
          <a:prstGeom prst="rect">
            <a:avLst/>
          </a:prstGeom>
        </p:spPr>
        <p:txBody>
          <a:bodyPr vert="horz" lIns="91440" tIns="45720" rIns="91440" bIns="45720" rtlCol="0" anchor="ctr"/>
          <a:lstStyle>
            <a:lvl1pPr algn="l">
              <a:defRPr sz="1200">
                <a:solidFill>
                  <a:srgbClr val="000000"/>
                </a:solidFill>
              </a:defRPr>
            </a:lvl1pPr>
          </a:lstStyle>
          <a:p>
            <a:r>
              <a:rPr lang="en-US" smtClean="0"/>
              <a:t>© 2014 Pearson Education, Inc.</a:t>
            </a:r>
            <a:endParaRPr lang="en-US" dirty="0"/>
          </a:p>
        </p:txBody>
      </p:sp>
    </p:spTree>
    <p:extLst>
      <p:ext uri="{BB962C8B-B14F-4D97-AF65-F5344CB8AC3E}">
        <p14:creationId xmlns:p14="http://schemas.microsoft.com/office/powerpoint/2010/main" xmlns="" val="1772708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sldNum="0" hdr="0" ftr="0"/>
  <p:txStyles>
    <p:titleStyle>
      <a:lvl1pPr algn="ctr" defTabSz="457200" rtl="0" eaLnBrk="1" latinLnBrk="0" hangingPunct="1">
        <a:spcBef>
          <a:spcPct val="0"/>
        </a:spcBef>
        <a:spcAft>
          <a:spcPts val="0"/>
        </a:spcAft>
        <a:buNone/>
        <a:defRPr sz="3200" b="1" kern="1200">
          <a:solidFill>
            <a:schemeClr val="tx1"/>
          </a:solidFill>
          <a:latin typeface="Times New Roman"/>
          <a:ea typeface="+mj-ea"/>
          <a:cs typeface="Times New Roman"/>
        </a:defRPr>
      </a:lvl1pPr>
    </p:titleStyle>
    <p:bodyStyle>
      <a:lvl1pPr marL="301752" indent="-347472" algn="l" defTabSz="457200" rtl="0" eaLnBrk="1" latinLnBrk="0" hangingPunct="1">
        <a:spcBef>
          <a:spcPct val="20000"/>
        </a:spcBef>
        <a:buFont typeface="Arial"/>
        <a:buChar char="•"/>
        <a:defRPr sz="280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60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20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20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62200"/>
            <a:ext cx="8229600" cy="1143000"/>
          </a:xfrm>
        </p:spPr>
        <p:txBody>
          <a:bodyPr/>
          <a:lstStyle/>
          <a:p>
            <a:r>
              <a:rPr lang="en-US" dirty="0" smtClean="0">
                <a:solidFill>
                  <a:srgbClr val="FF0000"/>
                </a:solidFill>
              </a:rPr>
              <a:t>INTERFERENCE</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latin typeface="Times New Roman" charset="0"/>
                <a:cs typeface="Times New Roman" charset="0"/>
              </a:rPr>
              <a:t>Interference</a:t>
            </a:r>
            <a:r>
              <a:rPr lang="fr-FR" dirty="0" smtClean="0">
                <a:latin typeface="Times New Roman" charset="0"/>
                <a:cs typeface="Times New Roman" charset="0"/>
              </a:rPr>
              <a:t>—</a:t>
            </a:r>
            <a:r>
              <a:rPr lang="fr-FR" dirty="0" err="1" smtClean="0">
                <a:latin typeface="Times New Roman" charset="0"/>
                <a:cs typeface="Times New Roman" charset="0"/>
              </a:rPr>
              <a:t>Young’s</a:t>
            </a:r>
            <a:r>
              <a:rPr lang="fr-FR" dirty="0">
                <a:latin typeface="Times New Roman" charset="0"/>
                <a:cs typeface="Times New Roman" charset="0"/>
              </a:rPr>
              <a:t/>
            </a:r>
            <a:br>
              <a:rPr lang="fr-FR" dirty="0">
                <a:latin typeface="Times New Roman" charset="0"/>
                <a:cs typeface="Times New Roman" charset="0"/>
              </a:rPr>
            </a:br>
            <a:r>
              <a:rPr lang="fr-FR" dirty="0">
                <a:latin typeface="Times New Roman" charset="0"/>
                <a:cs typeface="Times New Roman" charset="0"/>
              </a:rPr>
              <a:t>Double-</a:t>
            </a:r>
            <a:r>
              <a:rPr lang="fr-FR" dirty="0" err="1">
                <a:latin typeface="Times New Roman" charset="0"/>
                <a:cs typeface="Times New Roman" charset="0"/>
              </a:rPr>
              <a:t>Slit</a:t>
            </a:r>
            <a:r>
              <a:rPr lang="fr-FR" dirty="0">
                <a:latin typeface="Times New Roman" charset="0"/>
                <a:cs typeface="Times New Roman" charset="0"/>
              </a:rPr>
              <a:t> </a:t>
            </a:r>
            <a:r>
              <a:rPr lang="fr-FR" dirty="0" err="1">
                <a:latin typeface="Times New Roman" charset="0"/>
                <a:cs typeface="Times New Roman" charset="0"/>
              </a:rPr>
              <a:t>Experiment</a:t>
            </a:r>
            <a:endParaRPr lang="en-US" dirty="0"/>
          </a:p>
        </p:txBody>
      </p:sp>
      <p:sp>
        <p:nvSpPr>
          <p:cNvPr id="3" name="Content Placeholder 2"/>
          <p:cNvSpPr>
            <a:spLocks noGrp="1"/>
          </p:cNvSpPr>
          <p:nvPr>
            <p:ph idx="1"/>
          </p:nvPr>
        </p:nvSpPr>
        <p:spPr>
          <a:xfrm>
            <a:off x="685800" y="1159353"/>
            <a:ext cx="7010400" cy="304800"/>
          </a:xfrm>
        </p:spPr>
        <p:txBody>
          <a:bodyPr/>
          <a:lstStyle/>
          <a:p>
            <a:pPr marL="0" indent="0">
              <a:spcBef>
                <a:spcPct val="50000"/>
              </a:spcBef>
              <a:buNone/>
            </a:pPr>
            <a:r>
              <a:rPr lang="en-US" sz="2000" dirty="0" smtClean="0">
                <a:latin typeface="Times New Roman" charset="0"/>
                <a:cs typeface="Times New Roman" charset="0"/>
              </a:rPr>
              <a:t>Phenomenon of maxima and minima when two waves super impose</a:t>
            </a:r>
            <a:endParaRPr lang="en-US" sz="2000" dirty="0">
              <a:latin typeface="Times New Roman" charset="0"/>
              <a:cs typeface="Times New Roman" charset="0"/>
            </a:endParaRPr>
          </a:p>
        </p:txBody>
      </p:sp>
      <p:pic>
        <p:nvPicPr>
          <p:cNvPr id="5" name="Picture 4" descr="24_06_Figure.jpg"/>
          <p:cNvPicPr>
            <a:picLocks noChangeAspect="1"/>
          </p:cNvPicPr>
          <p:nvPr/>
        </p:nvPicPr>
        <p:blipFill rotWithShape="1">
          <a:blip r:embed="rId2">
            <a:extLst>
              <a:ext uri="{28A0092B-C50C-407E-A947-70E740481C1C}">
                <a14:useLocalDpi xmlns:a14="http://schemas.microsoft.com/office/drawing/2010/main" xmlns="" val="0"/>
              </a:ext>
            </a:extLst>
          </a:blip>
          <a:srcRect b="3676"/>
          <a:stretch/>
        </p:blipFill>
        <p:spPr>
          <a:xfrm>
            <a:off x="2590800" y="3124200"/>
            <a:ext cx="2895600" cy="2703753"/>
          </a:xfrm>
          <a:prstGeom prst="rect">
            <a:avLst/>
          </a:prstGeom>
        </p:spPr>
      </p:pic>
      <p:sp>
        <p:nvSpPr>
          <p:cNvPr id="7" name="Rectangle 6"/>
          <p:cNvSpPr/>
          <p:nvPr/>
        </p:nvSpPr>
        <p:spPr>
          <a:xfrm>
            <a:off x="609600" y="1752600"/>
            <a:ext cx="7772400" cy="923330"/>
          </a:xfrm>
          <a:prstGeom prst="rect">
            <a:avLst/>
          </a:prstGeom>
        </p:spPr>
        <p:txBody>
          <a:bodyPr wrap="square">
            <a:spAutoFit/>
          </a:bodyPr>
          <a:lstStyle/>
          <a:p>
            <a:pPr>
              <a:spcBef>
                <a:spcPct val="50000"/>
              </a:spcBef>
            </a:pPr>
            <a:r>
              <a:rPr lang="en-US" dirty="0" smtClean="0">
                <a:latin typeface="Times New Roman" charset="0"/>
                <a:cs typeface="Times New Roman" charset="0"/>
              </a:rPr>
              <a:t>The interference occurs because each point on the screen is not the same distance from both slits. Depending on the path length difference, the wave can interfere constructively (bright spot) or destructively (dark spot).</a:t>
            </a:r>
            <a:endParaRPr lang="en-US" dirty="0">
              <a:latin typeface="Times New Roman" charset="0"/>
              <a:cs typeface="Times New Roman" charset="0"/>
            </a:endParaRPr>
          </a:p>
        </p:txBody>
      </p:sp>
    </p:spTree>
    <p:extLst>
      <p:ext uri="{BB962C8B-B14F-4D97-AF65-F5344CB8AC3E}">
        <p14:creationId xmlns:p14="http://schemas.microsoft.com/office/powerpoint/2010/main" xmlns="" val="3513459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4_07_Figure.jpg"/>
          <p:cNvPicPr>
            <a:picLocks noChangeAspect="1"/>
          </p:cNvPicPr>
          <p:nvPr/>
        </p:nvPicPr>
        <p:blipFill rotWithShape="1">
          <a:blip r:embed="rId2">
            <a:extLst>
              <a:ext uri="{28A0092B-C50C-407E-A947-70E740481C1C}">
                <a14:useLocalDpi xmlns:a14="http://schemas.microsoft.com/office/drawing/2010/main" xmlns="" val="0"/>
              </a:ext>
            </a:extLst>
          </a:blip>
          <a:srcRect b="5634"/>
          <a:stretch/>
        </p:blipFill>
        <p:spPr>
          <a:xfrm>
            <a:off x="0" y="457200"/>
            <a:ext cx="8546592" cy="2450592"/>
          </a:xfrm>
          <a:prstGeom prst="rect">
            <a:avLst/>
          </a:prstGeom>
        </p:spPr>
      </p:pic>
      <p:sp>
        <p:nvSpPr>
          <p:cNvPr id="7" name="Rectangle 6"/>
          <p:cNvSpPr/>
          <p:nvPr/>
        </p:nvSpPr>
        <p:spPr>
          <a:xfrm>
            <a:off x="533400" y="3105835"/>
            <a:ext cx="7620000" cy="646331"/>
          </a:xfrm>
          <a:prstGeom prst="rect">
            <a:avLst/>
          </a:prstGeom>
        </p:spPr>
        <p:txBody>
          <a:bodyPr wrap="square">
            <a:spAutoFit/>
          </a:bodyPr>
          <a:lstStyle/>
          <a:p>
            <a:pPr>
              <a:spcBef>
                <a:spcPct val="50000"/>
              </a:spcBef>
            </a:pPr>
            <a:r>
              <a:rPr lang="en-US" dirty="0" smtClean="0">
                <a:latin typeface="Times New Roman" charset="0"/>
                <a:cs typeface="Times New Roman" charset="0"/>
              </a:rPr>
              <a:t>We can use geometry to find the conditions for constructive and destructive interference:</a:t>
            </a:r>
            <a:endParaRPr lang="en-US" dirty="0">
              <a:latin typeface="Times New Roman" charset="0"/>
              <a:cs typeface="Times New Roman" charset="0"/>
            </a:endParaRPr>
          </a:p>
        </p:txBody>
      </p:sp>
      <p:pic>
        <p:nvPicPr>
          <p:cNvPr id="8" name="Picture 7" descr="24_KeyEquation_02A.jpg"/>
          <p:cNvPicPr>
            <a:picLocks noChangeAspect="1"/>
          </p:cNvPicPr>
          <p:nvPr/>
        </p:nvPicPr>
        <p:blipFill rotWithShape="1">
          <a:blip r:embed="rId3">
            <a:extLst>
              <a:ext uri="{28A0092B-C50C-407E-A947-70E740481C1C}">
                <a14:useLocalDpi xmlns:a14="http://schemas.microsoft.com/office/drawing/2010/main" xmlns="" val="0"/>
              </a:ext>
            </a:extLst>
          </a:blip>
          <a:srcRect r="15080" b="12293"/>
          <a:stretch/>
        </p:blipFill>
        <p:spPr>
          <a:xfrm>
            <a:off x="1066800" y="3752166"/>
            <a:ext cx="4985004" cy="811585"/>
          </a:xfrm>
          <a:prstGeom prst="rect">
            <a:avLst/>
          </a:prstGeom>
        </p:spPr>
      </p:pic>
      <p:pic>
        <p:nvPicPr>
          <p:cNvPr id="9" name="Picture 8" descr="24_KeyEquation_02B.jpg"/>
          <p:cNvPicPr>
            <a:picLocks noChangeAspect="1"/>
          </p:cNvPicPr>
          <p:nvPr/>
        </p:nvPicPr>
        <p:blipFill rotWithShape="1">
          <a:blip r:embed="rId4">
            <a:extLst>
              <a:ext uri="{28A0092B-C50C-407E-A947-70E740481C1C}">
                <a14:useLocalDpi xmlns:a14="http://schemas.microsoft.com/office/drawing/2010/main" xmlns="" val="0"/>
              </a:ext>
            </a:extLst>
          </a:blip>
          <a:srcRect r="14562" b="11350"/>
          <a:stretch/>
        </p:blipFill>
        <p:spPr>
          <a:xfrm>
            <a:off x="914400" y="4825492"/>
            <a:ext cx="5562600" cy="787908"/>
          </a:xfrm>
          <a:prstGeom prst="rect">
            <a:avLst/>
          </a:prstGeom>
        </p:spPr>
      </p:pic>
    </p:spTree>
    <p:extLst>
      <p:ext uri="{BB962C8B-B14F-4D97-AF65-F5344CB8AC3E}">
        <p14:creationId xmlns:p14="http://schemas.microsoft.com/office/powerpoint/2010/main" xmlns="" val="2984617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7853"/>
            <a:ext cx="8229600" cy="1143000"/>
          </a:xfrm>
        </p:spPr>
        <p:txBody>
          <a:bodyPr/>
          <a:lstStyle/>
          <a:p>
            <a:r>
              <a:rPr lang="fr-FR" dirty="0" err="1" smtClean="0">
                <a:latin typeface="Times New Roman" charset="0"/>
                <a:cs typeface="Times New Roman" charset="0"/>
              </a:rPr>
              <a:t>Interference</a:t>
            </a:r>
            <a:r>
              <a:rPr lang="fr-FR" dirty="0" smtClean="0">
                <a:latin typeface="Times New Roman" charset="0"/>
                <a:cs typeface="Times New Roman" charset="0"/>
              </a:rPr>
              <a:t> </a:t>
            </a:r>
            <a:r>
              <a:rPr lang="fr-FR" dirty="0" err="1" smtClean="0">
                <a:latin typeface="Times New Roman" charset="0"/>
                <a:cs typeface="Times New Roman" charset="0"/>
              </a:rPr>
              <a:t>with</a:t>
            </a:r>
            <a:r>
              <a:rPr lang="fr-FR" dirty="0" smtClean="0">
                <a:latin typeface="Times New Roman" charset="0"/>
                <a:cs typeface="Times New Roman" charset="0"/>
              </a:rPr>
              <a:t> White Light</a:t>
            </a:r>
            <a:r>
              <a:rPr lang="fr-FR" dirty="0">
                <a:latin typeface="Times New Roman" charset="0"/>
                <a:cs typeface="Times New Roman" charset="0"/>
              </a:rPr>
              <a:t/>
            </a:r>
            <a:br>
              <a:rPr lang="fr-FR" dirty="0">
                <a:latin typeface="Times New Roman" charset="0"/>
                <a:cs typeface="Times New Roman" charset="0"/>
              </a:rPr>
            </a:br>
            <a:endParaRPr lang="en-US" dirty="0"/>
          </a:p>
        </p:txBody>
      </p:sp>
      <p:sp>
        <p:nvSpPr>
          <p:cNvPr id="3" name="Content Placeholder 2"/>
          <p:cNvSpPr>
            <a:spLocks noGrp="1"/>
          </p:cNvSpPr>
          <p:nvPr>
            <p:ph idx="1"/>
          </p:nvPr>
        </p:nvSpPr>
        <p:spPr/>
        <p:txBody>
          <a:bodyPr/>
          <a:lstStyle/>
          <a:p>
            <a:pPr marL="0" indent="0">
              <a:buNone/>
            </a:pPr>
            <a:r>
              <a:rPr lang="en-US" sz="2000" dirty="0">
                <a:latin typeface="Times New Roman" charset="0"/>
                <a:cs typeface="Times New Roman" charset="0"/>
              </a:rPr>
              <a:t>Since the position of the maxima (except the central one) depends on wavelength, the first- and higher-order fringes contain a spectrum of colors</a:t>
            </a:r>
            <a:r>
              <a:rPr lang="en-US" sz="2000" dirty="0" smtClean="0">
                <a:latin typeface="Times New Roman" charset="0"/>
                <a:cs typeface="Times New Roman" charset="0"/>
              </a:rPr>
              <a:t>.</a:t>
            </a:r>
            <a:endParaRPr lang="en-US" sz="2000" dirty="0">
              <a:latin typeface="Times New Roman" charset="0"/>
              <a:cs typeface="Times New Roman" charset="0"/>
            </a:endParaRPr>
          </a:p>
        </p:txBody>
      </p:sp>
      <p:pic>
        <p:nvPicPr>
          <p:cNvPr id="5" name="Picture 4" descr="24_11_Figure.jpg"/>
          <p:cNvPicPr>
            <a:picLocks noChangeAspect="1"/>
          </p:cNvPicPr>
          <p:nvPr/>
        </p:nvPicPr>
        <p:blipFill rotWithShape="1">
          <a:blip r:embed="rId2">
            <a:extLst>
              <a:ext uri="{28A0092B-C50C-407E-A947-70E740481C1C}">
                <a14:useLocalDpi xmlns:a14="http://schemas.microsoft.com/office/drawing/2010/main" xmlns="" val="0"/>
              </a:ext>
            </a:extLst>
          </a:blip>
          <a:srcRect b="5766"/>
          <a:stretch/>
        </p:blipFill>
        <p:spPr>
          <a:xfrm>
            <a:off x="1524000" y="2590800"/>
            <a:ext cx="5370576" cy="2349500"/>
          </a:xfrm>
          <a:prstGeom prst="rect">
            <a:avLst/>
          </a:prstGeom>
        </p:spPr>
      </p:pic>
    </p:spTree>
    <p:extLst>
      <p:ext uri="{BB962C8B-B14F-4D97-AF65-F5344CB8AC3E}">
        <p14:creationId xmlns:p14="http://schemas.microsoft.com/office/powerpoint/2010/main" xmlns="" val="3943343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Interference</a:t>
            </a:r>
            <a:r>
              <a:rPr lang="fr-FR" dirty="0" smtClean="0">
                <a:latin typeface="Times New Roman" charset="0"/>
                <a:cs typeface="Times New Roman" charset="0"/>
              </a:rPr>
              <a:t> </a:t>
            </a:r>
            <a:r>
              <a:rPr lang="fr-FR" dirty="0">
                <a:latin typeface="Times New Roman" charset="0"/>
                <a:cs typeface="Times New Roman" charset="0"/>
              </a:rPr>
              <a:t>in </a:t>
            </a:r>
            <a:r>
              <a:rPr lang="fr-FR" dirty="0" err="1">
                <a:latin typeface="Times New Roman" charset="0"/>
                <a:cs typeface="Times New Roman" charset="0"/>
              </a:rPr>
              <a:t>Thin</a:t>
            </a:r>
            <a:r>
              <a:rPr lang="fr-FR" dirty="0">
                <a:latin typeface="Times New Roman" charset="0"/>
                <a:cs typeface="Times New Roman" charset="0"/>
              </a:rPr>
              <a:t> Films</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smtClean="0">
                <a:latin typeface="Times New Roman" charset="0"/>
                <a:cs typeface="Times New Roman" charset="0"/>
              </a:rPr>
              <a:t>If </a:t>
            </a:r>
            <a:r>
              <a:rPr lang="en-US" dirty="0">
                <a:latin typeface="Times New Roman" charset="0"/>
                <a:cs typeface="Times New Roman" charset="0"/>
              </a:rPr>
              <a:t>there is a very thin film of </a:t>
            </a:r>
            <a:r>
              <a:rPr lang="en-US" dirty="0" smtClean="0">
                <a:latin typeface="Times New Roman" charset="0"/>
                <a:cs typeface="Times New Roman" charset="0"/>
              </a:rPr>
              <a:t>material—a </a:t>
            </a:r>
            <a:r>
              <a:rPr lang="en-US" dirty="0">
                <a:latin typeface="Times New Roman" charset="0"/>
                <a:cs typeface="Times New Roman" charset="0"/>
              </a:rPr>
              <a:t>few wavelengths </a:t>
            </a:r>
            <a:r>
              <a:rPr lang="en-US" dirty="0" smtClean="0">
                <a:latin typeface="Times New Roman" charset="0"/>
                <a:cs typeface="Times New Roman" charset="0"/>
              </a:rPr>
              <a:t>thick—light </a:t>
            </a:r>
            <a:r>
              <a:rPr lang="en-US" dirty="0">
                <a:latin typeface="Times New Roman" charset="0"/>
                <a:cs typeface="Times New Roman" charset="0"/>
              </a:rPr>
              <a:t>will reflect from both the bottom and the top of the layer, causing interference.</a:t>
            </a:r>
          </a:p>
          <a:p>
            <a:pPr marL="0" indent="0">
              <a:spcBef>
                <a:spcPct val="50000"/>
              </a:spcBef>
              <a:buNone/>
            </a:pPr>
            <a:r>
              <a:rPr lang="en-US" dirty="0">
                <a:latin typeface="Times New Roman" charset="0"/>
                <a:cs typeface="Times New Roman" charset="0"/>
              </a:rPr>
              <a:t>This can be seen in soap bubbles and oil slicks, for example.</a:t>
            </a:r>
          </a:p>
        </p:txBody>
      </p:sp>
    </p:spTree>
    <p:extLst>
      <p:ext uri="{BB962C8B-B14F-4D97-AF65-F5344CB8AC3E}">
        <p14:creationId xmlns:p14="http://schemas.microsoft.com/office/powerpoint/2010/main" xmlns="" val="1582781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latin typeface="Times New Roman" charset="0"/>
                <a:cs typeface="Times New Roman" charset="0"/>
              </a:rPr>
              <a:t>Interference</a:t>
            </a:r>
            <a:r>
              <a:rPr lang="fr-FR" dirty="0" smtClean="0">
                <a:latin typeface="Times New Roman" charset="0"/>
                <a:cs typeface="Times New Roman" charset="0"/>
              </a:rPr>
              <a:t> </a:t>
            </a:r>
            <a:r>
              <a:rPr lang="fr-FR" dirty="0">
                <a:latin typeface="Times New Roman" charset="0"/>
                <a:cs typeface="Times New Roman" charset="0"/>
              </a:rPr>
              <a:t>in </a:t>
            </a:r>
            <a:r>
              <a:rPr lang="fr-FR" dirty="0" err="1">
                <a:latin typeface="Times New Roman" charset="0"/>
                <a:cs typeface="Times New Roman" charset="0"/>
              </a:rPr>
              <a:t>Thin</a:t>
            </a:r>
            <a:r>
              <a:rPr lang="fr-FR" dirty="0">
                <a:latin typeface="Times New Roman" charset="0"/>
                <a:cs typeface="Times New Roman" charset="0"/>
              </a:rPr>
              <a:t> Films</a:t>
            </a:r>
            <a:endParaRPr lang="en-US" dirty="0"/>
          </a:p>
        </p:txBody>
      </p:sp>
      <p:sp>
        <p:nvSpPr>
          <p:cNvPr id="3" name="Content Placeholder 2"/>
          <p:cNvSpPr>
            <a:spLocks noGrp="1"/>
          </p:cNvSpPr>
          <p:nvPr>
            <p:ph idx="1"/>
          </p:nvPr>
        </p:nvSpPr>
        <p:spPr/>
        <p:txBody>
          <a:bodyPr/>
          <a:lstStyle/>
          <a:p>
            <a:pPr marL="0" indent="0">
              <a:spcBef>
                <a:spcPct val="50000"/>
              </a:spcBef>
              <a:buNone/>
            </a:pPr>
            <a:r>
              <a:rPr lang="en-US" dirty="0">
                <a:latin typeface="Times New Roman" charset="0"/>
                <a:cs typeface="Times New Roman" charset="0"/>
              </a:rPr>
              <a:t>The wavelength of the light will be different in the oil and the air, and the reflections at points A and B may or may not involve reflection.</a:t>
            </a:r>
          </a:p>
        </p:txBody>
      </p:sp>
      <p:pic>
        <p:nvPicPr>
          <p:cNvPr id="5" name="Picture 4" descr="24_30_Figure.jpg"/>
          <p:cNvPicPr>
            <a:picLocks noChangeAspect="1"/>
          </p:cNvPicPr>
          <p:nvPr/>
        </p:nvPicPr>
        <p:blipFill rotWithShape="1">
          <a:blip r:embed="rId2">
            <a:extLst>
              <a:ext uri="{28A0092B-C50C-407E-A947-70E740481C1C}">
                <a14:useLocalDpi xmlns:a14="http://schemas.microsoft.com/office/drawing/2010/main" xmlns="" val="0"/>
              </a:ext>
            </a:extLst>
          </a:blip>
          <a:srcRect b="3849"/>
          <a:stretch/>
        </p:blipFill>
        <p:spPr>
          <a:xfrm>
            <a:off x="3002021" y="3086100"/>
            <a:ext cx="3155834" cy="3619500"/>
          </a:xfrm>
          <a:prstGeom prst="rect">
            <a:avLst/>
          </a:prstGeom>
        </p:spPr>
      </p:pic>
    </p:spTree>
    <p:extLst>
      <p:ext uri="{BB962C8B-B14F-4D97-AF65-F5344CB8AC3E}">
        <p14:creationId xmlns:p14="http://schemas.microsoft.com/office/powerpoint/2010/main" xmlns="" val="160031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Interference</a:t>
            </a:r>
            <a:r>
              <a:rPr lang="fr-FR" dirty="0" smtClean="0">
                <a:latin typeface="Times New Roman" charset="0"/>
                <a:cs typeface="Times New Roman" charset="0"/>
              </a:rPr>
              <a:t> </a:t>
            </a:r>
            <a:r>
              <a:rPr lang="fr-FR" dirty="0">
                <a:latin typeface="Times New Roman" charset="0"/>
                <a:cs typeface="Times New Roman" charset="0"/>
              </a:rPr>
              <a:t>in </a:t>
            </a:r>
            <a:r>
              <a:rPr lang="fr-FR" dirty="0" err="1">
                <a:latin typeface="Times New Roman" charset="0"/>
                <a:cs typeface="Times New Roman" charset="0"/>
              </a:rPr>
              <a:t>Thin</a:t>
            </a:r>
            <a:r>
              <a:rPr lang="fr-FR" dirty="0">
                <a:latin typeface="Times New Roman" charset="0"/>
                <a:cs typeface="Times New Roman" charset="0"/>
              </a:rPr>
              <a:t> Films</a:t>
            </a:r>
            <a:endParaRPr lang="en-US" dirty="0">
              <a:latin typeface="Times New Roman" charset="0"/>
              <a:cs typeface="Times New Roman" charset="0"/>
            </a:endParaRPr>
          </a:p>
        </p:txBody>
      </p:sp>
      <p:sp>
        <p:nvSpPr>
          <p:cNvPr id="3" name="Content Placeholder 2"/>
          <p:cNvSpPr>
            <a:spLocks noGrp="1"/>
          </p:cNvSpPr>
          <p:nvPr>
            <p:ph idx="1"/>
          </p:nvPr>
        </p:nvSpPr>
        <p:spPr/>
        <p:txBody>
          <a:bodyPr/>
          <a:lstStyle/>
          <a:p>
            <a:pPr marL="0" indent="0">
              <a:spcBef>
                <a:spcPct val="50000"/>
              </a:spcBef>
              <a:buNone/>
            </a:pPr>
            <a:r>
              <a:rPr lang="en-US" dirty="0">
                <a:latin typeface="Times New Roman" charset="0"/>
                <a:cs typeface="Times New Roman" charset="0"/>
              </a:rPr>
              <a:t>A similar effect takes place when a shallowly curved piece of glass is placed on a flat one. When viewed from above, concentric circles appear that are called </a:t>
            </a:r>
            <a:r>
              <a:rPr lang="en-US" dirty="0" smtClean="0">
                <a:latin typeface="Times New Roman" charset="0"/>
                <a:cs typeface="Times New Roman" charset="0"/>
              </a:rPr>
              <a:t>Newton</a:t>
            </a:r>
            <a:r>
              <a:rPr lang="en-US" altLang="ja-JP" dirty="0" smtClean="0">
                <a:latin typeface="Times New Roman" charset="0"/>
                <a:cs typeface="Times New Roman" charset="0"/>
              </a:rPr>
              <a:t>’</a:t>
            </a:r>
            <a:r>
              <a:rPr lang="en-US" dirty="0" smtClean="0">
                <a:latin typeface="Times New Roman" charset="0"/>
                <a:cs typeface="Times New Roman" charset="0"/>
              </a:rPr>
              <a:t>s </a:t>
            </a:r>
            <a:r>
              <a:rPr lang="en-US" dirty="0">
                <a:latin typeface="Times New Roman" charset="0"/>
                <a:cs typeface="Times New Roman" charset="0"/>
              </a:rPr>
              <a:t>rings.</a:t>
            </a:r>
          </a:p>
        </p:txBody>
      </p:sp>
      <p:pic>
        <p:nvPicPr>
          <p:cNvPr id="5" name="Picture 4" descr="24_31_Figure.jpg"/>
          <p:cNvPicPr>
            <a:picLocks noChangeAspect="1"/>
          </p:cNvPicPr>
          <p:nvPr/>
        </p:nvPicPr>
        <p:blipFill rotWithShape="1">
          <a:blip r:embed="rId2">
            <a:extLst>
              <a:ext uri="{28A0092B-C50C-407E-A947-70E740481C1C}">
                <a14:useLocalDpi xmlns:a14="http://schemas.microsoft.com/office/drawing/2010/main" xmlns="" val="0"/>
              </a:ext>
            </a:extLst>
          </a:blip>
          <a:srcRect t="1" b="4743"/>
          <a:stretch/>
        </p:blipFill>
        <p:spPr>
          <a:xfrm>
            <a:off x="702882" y="3500641"/>
            <a:ext cx="7754112" cy="3004934"/>
          </a:xfrm>
          <a:prstGeom prst="rect">
            <a:avLst/>
          </a:prstGeom>
        </p:spPr>
      </p:pic>
    </p:spTree>
    <p:extLst>
      <p:ext uri="{BB962C8B-B14F-4D97-AF65-F5344CB8AC3E}">
        <p14:creationId xmlns:p14="http://schemas.microsoft.com/office/powerpoint/2010/main" xmlns="" val="1430194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err="1" smtClean="0">
                <a:latin typeface="Times New Roman" charset="0"/>
                <a:cs typeface="Times New Roman" charset="0"/>
              </a:rPr>
              <a:t>Interference</a:t>
            </a:r>
            <a:r>
              <a:rPr lang="fr-FR" dirty="0" smtClean="0">
                <a:latin typeface="Times New Roman" charset="0"/>
                <a:cs typeface="Times New Roman" charset="0"/>
              </a:rPr>
              <a:t> </a:t>
            </a:r>
            <a:r>
              <a:rPr lang="fr-FR" dirty="0">
                <a:latin typeface="Times New Roman" charset="0"/>
                <a:cs typeface="Times New Roman" charset="0"/>
              </a:rPr>
              <a:t>in </a:t>
            </a:r>
            <a:r>
              <a:rPr lang="fr-FR" dirty="0" err="1">
                <a:latin typeface="Times New Roman" charset="0"/>
                <a:cs typeface="Times New Roman" charset="0"/>
              </a:rPr>
              <a:t>Thin</a:t>
            </a:r>
            <a:r>
              <a:rPr lang="fr-FR" dirty="0">
                <a:latin typeface="Times New Roman" charset="0"/>
                <a:cs typeface="Times New Roman" charset="0"/>
              </a:rPr>
              <a:t> Films</a:t>
            </a:r>
            <a:endParaRPr lang="en-US" dirty="0">
              <a:latin typeface="Times New Roman" charset="0"/>
              <a:cs typeface="Times New Roman" charset="0"/>
            </a:endParaRPr>
          </a:p>
        </p:txBody>
      </p:sp>
      <p:sp>
        <p:nvSpPr>
          <p:cNvPr id="3" name="Content Placeholder 2"/>
          <p:cNvSpPr>
            <a:spLocks noGrp="1"/>
          </p:cNvSpPr>
          <p:nvPr>
            <p:ph idx="1"/>
          </p:nvPr>
        </p:nvSpPr>
        <p:spPr>
          <a:xfrm>
            <a:off x="457200" y="1600200"/>
            <a:ext cx="5562600" cy="4525963"/>
          </a:xfrm>
        </p:spPr>
        <p:txBody>
          <a:bodyPr/>
          <a:lstStyle/>
          <a:p>
            <a:pPr marL="0" indent="0">
              <a:spcBef>
                <a:spcPct val="50000"/>
              </a:spcBef>
              <a:buNone/>
            </a:pPr>
            <a:r>
              <a:rPr lang="en-US" dirty="0">
                <a:latin typeface="Times New Roman" charset="0"/>
                <a:cs typeface="Times New Roman" charset="0"/>
              </a:rPr>
              <a:t>One can also create a thin film of air by creating a wedge-shaped gap between two pieces of glass.</a:t>
            </a:r>
          </a:p>
        </p:txBody>
      </p:sp>
      <p:pic>
        <p:nvPicPr>
          <p:cNvPr id="5" name="Picture 4" descr="24_33_Figure.jpg"/>
          <p:cNvPicPr>
            <a:picLocks noChangeAspect="1"/>
          </p:cNvPicPr>
          <p:nvPr/>
        </p:nvPicPr>
        <p:blipFill rotWithShape="1">
          <a:blip r:embed="rId2">
            <a:extLst>
              <a:ext uri="{28A0092B-C50C-407E-A947-70E740481C1C}">
                <a14:useLocalDpi xmlns:a14="http://schemas.microsoft.com/office/drawing/2010/main" xmlns="" val="0"/>
              </a:ext>
            </a:extLst>
          </a:blip>
          <a:srcRect b="2508"/>
          <a:stretch/>
        </p:blipFill>
        <p:spPr>
          <a:xfrm>
            <a:off x="6141967" y="990600"/>
            <a:ext cx="2544833" cy="5676900"/>
          </a:xfrm>
          <a:prstGeom prst="rect">
            <a:avLst/>
          </a:prstGeom>
        </p:spPr>
      </p:pic>
    </p:spTree>
    <p:extLst>
      <p:ext uri="{BB962C8B-B14F-4D97-AF65-F5344CB8AC3E}">
        <p14:creationId xmlns:p14="http://schemas.microsoft.com/office/powerpoint/2010/main" xmlns="" val="23899605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7823</TotalTime>
  <Words>238</Words>
  <Application>Microsoft Macintosh PowerPoint</Application>
  <PresentationFormat>On-screen Show (4:3)</PresentationFormat>
  <Paragraphs>16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INTERFERENCE</vt:lpstr>
      <vt:lpstr>Interference—Young’s Double-Slit Experiment</vt:lpstr>
      <vt:lpstr>Slide 3</vt:lpstr>
      <vt:lpstr>Interference with White Light </vt:lpstr>
      <vt:lpstr>Interference in Thin Films</vt:lpstr>
      <vt:lpstr>Interference in Thin Films</vt:lpstr>
      <vt:lpstr>Interference in Thin Films</vt:lpstr>
      <vt:lpstr>Interference in Thin Films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PIT Magnus</dc:creator>
  <cp:lastModifiedBy>gdc</cp:lastModifiedBy>
  <cp:revision>163</cp:revision>
  <dcterms:created xsi:type="dcterms:W3CDTF">2013-06-27T17:53:05Z</dcterms:created>
  <dcterms:modified xsi:type="dcterms:W3CDTF">2022-07-16T06:34:03Z</dcterms:modified>
</cp:coreProperties>
</file>